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Tahoma"/>
      <p:regular r:id="rId22"/>
      <p:bold r:id="rId23"/>
    </p:embeddedFont>
    <p:embeddedFont>
      <p:font typeface="Arial Black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Tahoma-regular.fntdata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font" Target="fonts/ArialBlack-regular.fntdata"/><Relationship Id="rId12" Type="http://schemas.openxmlformats.org/officeDocument/2006/relationships/slide" Target="slides/slide6.xml"/><Relationship Id="rId23" Type="http://schemas.openxmlformats.org/officeDocument/2006/relationships/font" Target="fonts/Tahom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f6f30ef4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ff6f30ef4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0ae7410f7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140ae7410f7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0ae7410f7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140ae7410f7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40ae7410f7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140ae7410f7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0ae7410f7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140ae7410f7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f6f30ef44_2_1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ff6f30ef44_2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f6f30ef4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ff6f30ef4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f6f30ef44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ff6f30ef44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f6f30ef44_2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ff6f30ef44_2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f6f30ef44_2_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ff6f30ef44_2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6155519756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16155519756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f6f30ef44_2_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ff6f30ef44_2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155519756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16155519756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6155519756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16155519756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6155519756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16155519756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AUTOLAYOUT_6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311708" y="744575"/>
            <a:ext cx="8520525" cy="20526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311700" y="2834125"/>
            <a:ext cx="8520525" cy="792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311700" y="1152475"/>
            <a:ext cx="852052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152475"/>
            <a:ext cx="399982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2" type="body"/>
          </p:nvPr>
        </p:nvSpPr>
        <p:spPr>
          <a:xfrm>
            <a:off x="4832400" y="1152475"/>
            <a:ext cx="399982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311700" y="555600"/>
            <a:ext cx="2808000" cy="7557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311700" y="1389600"/>
            <a:ext cx="2808000" cy="3179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490250" y="450150"/>
            <a:ext cx="6367725" cy="4090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3"/>
          <p:cNvSpPr txBox="1"/>
          <p:nvPr>
            <p:ph type="title"/>
          </p:nvPr>
        </p:nvSpPr>
        <p:spPr>
          <a:xfrm>
            <a:off x="265500" y="1233175"/>
            <a:ext cx="4045275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p23"/>
          <p:cNvSpPr txBox="1"/>
          <p:nvPr>
            <p:ph idx="1" type="subTitle"/>
          </p:nvPr>
        </p:nvSpPr>
        <p:spPr>
          <a:xfrm>
            <a:off x="265500" y="2803075"/>
            <a:ext cx="4045275" cy="1235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23"/>
          <p:cNvSpPr txBox="1"/>
          <p:nvPr>
            <p:ph idx="2" type="body"/>
          </p:nvPr>
        </p:nvSpPr>
        <p:spPr>
          <a:xfrm>
            <a:off x="4939500" y="724075"/>
            <a:ext cx="3836925" cy="3695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idx="1" type="body"/>
          </p:nvPr>
        </p:nvSpPr>
        <p:spPr>
          <a:xfrm>
            <a:off x="311700" y="4230575"/>
            <a:ext cx="5998725" cy="605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hasCustomPrompt="1" type="title"/>
          </p:nvPr>
        </p:nvSpPr>
        <p:spPr>
          <a:xfrm>
            <a:off x="311700" y="1106125"/>
            <a:ext cx="8520525" cy="1963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311700" y="3152225"/>
            <a:ext cx="8520525" cy="13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81150" y="1759800"/>
            <a:ext cx="4371926" cy="32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7"/>
          <p:cNvSpPr txBox="1"/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ahoma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52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/>
        </p:nvSpPr>
        <p:spPr>
          <a:xfrm>
            <a:off x="8430738" y="4802385"/>
            <a:ext cx="416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FIAP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2892747" y="1312900"/>
            <a:ext cx="3358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pt-BR" sz="2300">
                <a:solidFill>
                  <a:srgbClr val="3F3F3F"/>
                </a:solidFill>
              </a:rPr>
              <a:t>Modelagem de Dados</a:t>
            </a:r>
            <a:endParaRPr b="1" i="0" sz="2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7584671" y="60733"/>
            <a:ext cx="1524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CHALLENGE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122" y="320200"/>
            <a:ext cx="999820" cy="6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225" y="1888600"/>
            <a:ext cx="5515557" cy="310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688" y="0"/>
            <a:ext cx="838461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/>
        </p:nvSpPr>
        <p:spPr>
          <a:xfrm>
            <a:off x="8430738" y="4802385"/>
            <a:ext cx="416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FIAP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9"/>
          <p:cNvSpPr txBox="1"/>
          <p:nvPr/>
        </p:nvSpPr>
        <p:spPr>
          <a:xfrm>
            <a:off x="2892747" y="1312900"/>
            <a:ext cx="3358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pt-BR" sz="2300">
                <a:solidFill>
                  <a:srgbClr val="3F3F3F"/>
                </a:solidFill>
              </a:rPr>
              <a:t>Diagrama de Classes</a:t>
            </a:r>
            <a:endParaRPr b="1" i="0" sz="2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9"/>
          <p:cNvSpPr txBox="1"/>
          <p:nvPr/>
        </p:nvSpPr>
        <p:spPr>
          <a:xfrm>
            <a:off x="7584671" y="60733"/>
            <a:ext cx="1524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CHALLENGE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122" y="320200"/>
            <a:ext cx="999820" cy="6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7238" y="2041000"/>
            <a:ext cx="5909523" cy="31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88" y="0"/>
            <a:ext cx="81278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0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1849" y="398038"/>
            <a:ext cx="28718" cy="4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1"/>
          <p:cNvSpPr txBox="1"/>
          <p:nvPr/>
        </p:nvSpPr>
        <p:spPr>
          <a:xfrm>
            <a:off x="4130350" y="1236863"/>
            <a:ext cx="29055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Gabriel Fernandes Rocha</a:t>
            </a:r>
            <a:endParaRPr b="1" sz="11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RM:</a:t>
            </a:r>
            <a:r>
              <a:rPr b="1" lang="pt-BR" sz="11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93663</a:t>
            </a:r>
            <a:endParaRPr b="1" i="0" sz="11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4" name="Google Shape;264;p41"/>
          <p:cNvSpPr txBox="1"/>
          <p:nvPr/>
        </p:nvSpPr>
        <p:spPr>
          <a:xfrm>
            <a:off x="8109019" y="4774135"/>
            <a:ext cx="79252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FIAP 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1"/>
          <p:cNvSpPr txBox="1"/>
          <p:nvPr/>
        </p:nvSpPr>
        <p:spPr>
          <a:xfrm>
            <a:off x="7619396" y="42858"/>
            <a:ext cx="1524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CHALLENGE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1847" y="302325"/>
            <a:ext cx="999820" cy="6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 txBox="1"/>
          <p:nvPr/>
        </p:nvSpPr>
        <p:spPr>
          <a:xfrm>
            <a:off x="1431539" y="165200"/>
            <a:ext cx="5604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pt-BR" sz="2300">
                <a:solidFill>
                  <a:schemeClr val="lt2"/>
                </a:solidFill>
              </a:rPr>
              <a:t>Time - The Golden Writers</a:t>
            </a:r>
            <a:endParaRPr b="0" i="0" sz="23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1"/>
          <p:cNvSpPr txBox="1"/>
          <p:nvPr/>
        </p:nvSpPr>
        <p:spPr>
          <a:xfrm>
            <a:off x="5011050" y="2075825"/>
            <a:ext cx="29055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Gilmar Alexandro Romani</a:t>
            </a:r>
            <a:endParaRPr b="1" sz="11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RM:</a:t>
            </a:r>
            <a:r>
              <a:rPr b="1" lang="pt-BR" sz="11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94443</a:t>
            </a:r>
            <a:endParaRPr b="1" sz="11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9" name="Google Shape;269;p41"/>
          <p:cNvSpPr txBox="1"/>
          <p:nvPr/>
        </p:nvSpPr>
        <p:spPr>
          <a:xfrm>
            <a:off x="6199500" y="3971175"/>
            <a:ext cx="29055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Matheus de Sousa Santos Busnelo</a:t>
            </a:r>
            <a:endParaRPr b="1" sz="11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RM:94092</a:t>
            </a:r>
            <a:endParaRPr b="1" sz="11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0" name="Google Shape;270;p41"/>
          <p:cNvSpPr txBox="1"/>
          <p:nvPr/>
        </p:nvSpPr>
        <p:spPr>
          <a:xfrm>
            <a:off x="5673500" y="3059388"/>
            <a:ext cx="29055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Graziella Fernandes Rocha</a:t>
            </a:r>
            <a:endParaRPr b="1" i="0" sz="11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RM:</a:t>
            </a:r>
            <a:r>
              <a:rPr b="1" lang="pt-BR" sz="11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93669</a:t>
            </a:r>
            <a:endParaRPr b="1" i="0" sz="11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5"/>
            <a:ext cx="9143999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 txBox="1"/>
          <p:nvPr/>
        </p:nvSpPr>
        <p:spPr>
          <a:xfrm>
            <a:off x="253939" y="4832478"/>
            <a:ext cx="1379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Deploy de Sexta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0"/>
          <p:cNvSpPr/>
          <p:nvPr/>
        </p:nvSpPr>
        <p:spPr>
          <a:xfrm>
            <a:off x="6210250" y="1780900"/>
            <a:ext cx="269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pt-BR" sz="27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CHALLENGE</a:t>
            </a:r>
            <a:endParaRPr b="1" i="0" sz="2700" u="none" cap="none" strike="noStrike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24" name="Google Shape;1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888" y="767231"/>
            <a:ext cx="2995411" cy="1994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0"/>
          <p:cNvPicPr preferRelativeResize="0"/>
          <p:nvPr/>
        </p:nvPicPr>
        <p:blipFill rotWithShape="1">
          <a:blip r:embed="rId4">
            <a:alphaModFix/>
          </a:blip>
          <a:srcRect b="0" l="58728" r="0" t="0"/>
          <a:stretch/>
        </p:blipFill>
        <p:spPr>
          <a:xfrm>
            <a:off x="5370150" y="-25"/>
            <a:ext cx="3773848" cy="51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0"/>
          <p:cNvSpPr txBox="1"/>
          <p:nvPr/>
        </p:nvSpPr>
        <p:spPr>
          <a:xfrm>
            <a:off x="262970" y="4190470"/>
            <a:ext cx="1239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pt-BR" sz="3400" u="none" cap="none" strike="noStrike">
                <a:solidFill>
                  <a:srgbClr val="00ABBD"/>
                </a:solidFill>
                <a:latin typeface="Tahoma"/>
                <a:ea typeface="Tahoma"/>
                <a:cs typeface="Tahoma"/>
                <a:sym typeface="Tahoma"/>
              </a:rPr>
              <a:t>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0"/>
          <p:cNvSpPr txBox="1"/>
          <p:nvPr/>
        </p:nvSpPr>
        <p:spPr>
          <a:xfrm>
            <a:off x="50127" y="4726425"/>
            <a:ext cx="1665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The Golden Writers</a:t>
            </a:r>
            <a:endParaRPr b="0" i="0" sz="1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/>
          <p:nvPr/>
        </p:nvSpPr>
        <p:spPr>
          <a:xfrm>
            <a:off x="8430725" y="4802385"/>
            <a:ext cx="416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FIAP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7584671" y="60733"/>
            <a:ext cx="1524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CHALLENGE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260427" y="165200"/>
            <a:ext cx="5604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pt-BR" sz="2300">
                <a:solidFill>
                  <a:srgbClr val="3F3F3F"/>
                </a:solidFill>
              </a:rPr>
              <a:t>FIPA</a:t>
            </a:r>
            <a:endParaRPr b="0" i="0" sz="2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122" y="320200"/>
            <a:ext cx="999820" cy="6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1"/>
          <p:cNvSpPr txBox="1"/>
          <p:nvPr/>
        </p:nvSpPr>
        <p:spPr>
          <a:xfrm>
            <a:off x="621900" y="1372775"/>
            <a:ext cx="790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Georgia"/>
                <a:ea typeface="Georgia"/>
                <a:cs typeface="Georgia"/>
                <a:sym typeface="Georgia"/>
              </a:rPr>
              <a:t>Fipa Car</a:t>
            </a:r>
            <a:r>
              <a:rPr lang="pt-BR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pt-BR">
                <a:latin typeface="Georgia"/>
                <a:ea typeface="Georgia"/>
                <a:cs typeface="Georgia"/>
                <a:sym typeface="Georgia"/>
              </a:rPr>
              <a:t>é uma das maiores montadoras de veículos do mundo. Com a crescente demanda por tecnologias cada vez mais avançadas, surgiu a necessidade de criarmos uma solução inovadora para novos veículos. </a:t>
            </a:r>
            <a:r>
              <a:rPr b="1" lang="pt-BR">
                <a:latin typeface="Georgia"/>
                <a:ea typeface="Georgia"/>
                <a:cs typeface="Georgia"/>
                <a:sym typeface="Georgia"/>
              </a:rPr>
              <a:t>Fipa a</a:t>
            </a:r>
            <a:r>
              <a:rPr b="1" lang="pt-BR">
                <a:latin typeface="Georgia"/>
                <a:ea typeface="Georgia"/>
                <a:cs typeface="Georgia"/>
                <a:sym typeface="Georgia"/>
              </a:rPr>
              <a:t> copiloto</a:t>
            </a:r>
            <a:r>
              <a:rPr b="1" lang="pt-BR">
                <a:latin typeface="Georgia"/>
                <a:ea typeface="Georgia"/>
                <a:cs typeface="Georgia"/>
                <a:sym typeface="Georgia"/>
              </a:rPr>
              <a:t> do </a:t>
            </a:r>
            <a:r>
              <a:rPr b="1" lang="pt-BR">
                <a:latin typeface="Georgia"/>
                <a:ea typeface="Georgia"/>
                <a:cs typeface="Georgia"/>
                <a:sym typeface="Georgia"/>
              </a:rPr>
              <a:t>motorista!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" name="Google Shape;137;p31"/>
          <p:cNvSpPr txBox="1"/>
          <p:nvPr/>
        </p:nvSpPr>
        <p:spPr>
          <a:xfrm>
            <a:off x="3517425" y="3169925"/>
            <a:ext cx="500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Georgia"/>
                <a:ea typeface="Georgia"/>
                <a:cs typeface="Georgia"/>
                <a:sym typeface="Georgia"/>
              </a:rPr>
              <a:t>Fipa é uma </a:t>
            </a:r>
            <a:r>
              <a:rPr lang="pt-BR">
                <a:latin typeface="Georgia"/>
                <a:ea typeface="Georgia"/>
                <a:cs typeface="Georgia"/>
                <a:sym typeface="Georgia"/>
              </a:rPr>
              <a:t>aplicação de Inteligência</a:t>
            </a:r>
            <a:r>
              <a:rPr lang="pt-BR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Artificial (AI)</a:t>
            </a:r>
            <a:r>
              <a:rPr lang="pt-BR">
                <a:latin typeface="Georgia"/>
                <a:ea typeface="Georgia"/>
                <a:cs typeface="Georgia"/>
                <a:sym typeface="Georgia"/>
              </a:rPr>
              <a:t> embarcada e integrada aos dispositivos de multimídia dos novos veículos da marca Fipa Car.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8" name="Google Shape;138;p31"/>
          <p:cNvPicPr preferRelativeResize="0"/>
          <p:nvPr/>
        </p:nvPicPr>
        <p:blipFill rotWithShape="1">
          <a:blip r:embed="rId4">
            <a:alphaModFix/>
          </a:blip>
          <a:srcRect b="16119" l="11933" r="11473" t="19530"/>
          <a:stretch/>
        </p:blipFill>
        <p:spPr>
          <a:xfrm>
            <a:off x="568375" y="2251375"/>
            <a:ext cx="2844875" cy="23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/>
        </p:nvSpPr>
        <p:spPr>
          <a:xfrm>
            <a:off x="304750" y="4802385"/>
            <a:ext cx="416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FIAP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2"/>
          <p:cNvSpPr txBox="1"/>
          <p:nvPr/>
        </p:nvSpPr>
        <p:spPr>
          <a:xfrm>
            <a:off x="4864099" y="165188"/>
            <a:ext cx="4019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pt-BR" sz="2300">
                <a:solidFill>
                  <a:srgbClr val="3F3F3F"/>
                </a:solidFill>
              </a:rPr>
              <a:t>FIPA</a:t>
            </a:r>
            <a:endParaRPr b="1" sz="2300">
              <a:solidFill>
                <a:srgbClr val="3F3F3F"/>
              </a:solidFill>
            </a:endParaRPr>
          </a:p>
        </p:txBody>
      </p:sp>
      <p:sp>
        <p:nvSpPr>
          <p:cNvPr id="145" name="Google Shape;145;p32"/>
          <p:cNvSpPr txBox="1"/>
          <p:nvPr/>
        </p:nvSpPr>
        <p:spPr>
          <a:xfrm>
            <a:off x="42296" y="42858"/>
            <a:ext cx="1524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CHALLENGE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47" y="302325"/>
            <a:ext cx="999820" cy="6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2"/>
          <p:cNvSpPr txBox="1"/>
          <p:nvPr/>
        </p:nvSpPr>
        <p:spPr>
          <a:xfrm>
            <a:off x="304750" y="1425875"/>
            <a:ext cx="3282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Fipa </a:t>
            </a:r>
            <a:r>
              <a:rPr lang="pt-BR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é uma copiloto conversacional. Ou seja, ela consegue entender comandos e contextos.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pt-BR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pt-BR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Além disso, a aplicação dispõe um sistema de cadastro de habilidade, que disponibiliza a opção da habilidade ser exibida na interface da aplicação, sendo capaz de ser executada manualmente ou interagindo com a Fipa.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8" name="Google Shape;1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1575" y="4428326"/>
            <a:ext cx="416099" cy="41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2"/>
          <p:cNvSpPr/>
          <p:nvPr/>
        </p:nvSpPr>
        <p:spPr>
          <a:xfrm rot="1116167">
            <a:off x="3227141" y="267679"/>
            <a:ext cx="1036346" cy="392472"/>
          </a:xfrm>
          <a:prstGeom prst="wedgeRoundRectCallout">
            <a:avLst>
              <a:gd fmla="val -21264" name="adj1"/>
              <a:gd fmla="val 95602" name="adj2"/>
              <a:gd fmla="val 0" name="adj3"/>
            </a:avLst>
          </a:prstGeom>
          <a:noFill/>
          <a:ln cap="flat" cmpd="sng" w="9525">
            <a:solidFill>
              <a:srgbClr val="00AB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Fale Fipa!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763" y="815226"/>
            <a:ext cx="416099" cy="41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2"/>
          <p:cNvSpPr/>
          <p:nvPr/>
        </p:nvSpPr>
        <p:spPr>
          <a:xfrm rot="433736">
            <a:off x="1586858" y="3849179"/>
            <a:ext cx="1354164" cy="404292"/>
          </a:xfrm>
          <a:prstGeom prst="wedgeRoundRectCallout">
            <a:avLst>
              <a:gd fmla="val -21264" name="adj1"/>
              <a:gd fmla="val 95602" name="adj2"/>
              <a:gd fmla="val 0" name="adj3"/>
            </a:avLst>
          </a:prstGeom>
          <a:noFill/>
          <a:ln cap="flat" cmpd="sng" w="9525">
            <a:solidFill>
              <a:srgbClr val="00AB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Fipa, acenda a luz!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9375" y="1231325"/>
            <a:ext cx="5243825" cy="283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/>
        </p:nvSpPr>
        <p:spPr>
          <a:xfrm>
            <a:off x="8430738" y="4802385"/>
            <a:ext cx="416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FIAP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3319734" y="1341180"/>
            <a:ext cx="2504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BR" sz="2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INSIGHTS</a:t>
            </a:r>
            <a:endParaRPr b="1" i="0" sz="2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3"/>
          <p:cNvSpPr txBox="1"/>
          <p:nvPr/>
        </p:nvSpPr>
        <p:spPr>
          <a:xfrm>
            <a:off x="7584671" y="60733"/>
            <a:ext cx="1524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CHALLENGE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122" y="320200"/>
            <a:ext cx="999820" cy="6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3"/>
          <p:cNvPicPr preferRelativeResize="0"/>
          <p:nvPr/>
        </p:nvPicPr>
        <p:blipFill rotWithShape="1">
          <a:blip r:embed="rId4">
            <a:alphaModFix/>
          </a:blip>
          <a:srcRect b="22580" l="0" r="0" t="16092"/>
          <a:stretch/>
        </p:blipFill>
        <p:spPr>
          <a:xfrm>
            <a:off x="216875" y="-6600"/>
            <a:ext cx="2151523" cy="131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751" y="1823850"/>
            <a:ext cx="4896499" cy="33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/>
        </p:nvSpPr>
        <p:spPr>
          <a:xfrm>
            <a:off x="2025156" y="700181"/>
            <a:ext cx="50937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BR" sz="23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pt-BR" sz="2300">
                <a:solidFill>
                  <a:srgbClr val="3F3F3F"/>
                </a:solidFill>
              </a:rPr>
              <a:t>Inteligência Artificial - IA</a:t>
            </a:r>
            <a:endParaRPr b="1" i="0" sz="2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5875" y="731963"/>
            <a:ext cx="23944" cy="3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4"/>
          <p:cNvSpPr txBox="1"/>
          <p:nvPr/>
        </p:nvSpPr>
        <p:spPr>
          <a:xfrm>
            <a:off x="2757175" y="2258988"/>
            <a:ext cx="5969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Interação mais ágil com as aplicações, reduzindo contato manual com </a:t>
            </a:r>
            <a:r>
              <a:rPr lang="pt-BR" sz="11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multimídia.</a:t>
            </a:r>
            <a:endParaRPr i="0" sz="1100" u="none" cap="none" strike="noStrik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0" name="Google Shape;170;p34"/>
          <p:cNvSpPr txBox="1"/>
          <p:nvPr/>
        </p:nvSpPr>
        <p:spPr>
          <a:xfrm>
            <a:off x="4179630" y="4057756"/>
            <a:ext cx="3124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00ABBD"/>
                </a:solidFill>
                <a:latin typeface="Georgia"/>
                <a:ea typeface="Georgia"/>
                <a:cs typeface="Georgia"/>
                <a:sym typeface="Georgia"/>
              </a:rPr>
              <a:t>Acessibilidade</a:t>
            </a:r>
            <a:endParaRPr b="1" i="0" sz="1200" u="none" cap="none" strike="noStrike">
              <a:solidFill>
                <a:srgbClr val="00ABB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1" name="Google Shape;171;p34"/>
          <p:cNvSpPr txBox="1"/>
          <p:nvPr/>
        </p:nvSpPr>
        <p:spPr>
          <a:xfrm>
            <a:off x="4207825" y="4311700"/>
            <a:ext cx="4488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Facilita a interação de usuários </a:t>
            </a:r>
            <a:r>
              <a:rPr lang="pt-BR" sz="11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com </a:t>
            </a:r>
            <a:r>
              <a:rPr lang="pt-BR" sz="12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mobilidade reduzida</a:t>
            </a:r>
            <a:r>
              <a:rPr lang="pt-BR" sz="12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 (PMR)</a:t>
            </a:r>
            <a:r>
              <a:rPr lang="pt-BR" sz="11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b="1" i="0" sz="1100" u="none" cap="none" strike="noStrik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2" name="Google Shape;172;p34"/>
          <p:cNvSpPr txBox="1"/>
          <p:nvPr/>
        </p:nvSpPr>
        <p:spPr>
          <a:xfrm>
            <a:off x="3472523" y="2935338"/>
            <a:ext cx="2145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00ABBD"/>
                </a:solidFill>
                <a:latin typeface="Georgia"/>
                <a:ea typeface="Georgia"/>
                <a:cs typeface="Georgia"/>
                <a:sym typeface="Georgia"/>
              </a:rPr>
              <a:t>Prudência</a:t>
            </a:r>
            <a:endParaRPr b="1" i="0" sz="1200" u="none" cap="none" strike="noStrike">
              <a:solidFill>
                <a:srgbClr val="00ABB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3" name="Google Shape;173;p34"/>
          <p:cNvSpPr/>
          <p:nvPr/>
        </p:nvSpPr>
        <p:spPr>
          <a:xfrm>
            <a:off x="3434425" y="3000875"/>
            <a:ext cx="38100" cy="429000"/>
          </a:xfrm>
          <a:prstGeom prst="rect">
            <a:avLst/>
          </a:prstGeom>
          <a:solidFill>
            <a:srgbClr val="00AB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4" name="Google Shape;174;p34"/>
          <p:cNvSpPr txBox="1"/>
          <p:nvPr/>
        </p:nvSpPr>
        <p:spPr>
          <a:xfrm>
            <a:off x="3472529" y="3208625"/>
            <a:ext cx="5224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Permite que o motorista dedique a atenção somente a condução do veículo;</a:t>
            </a:r>
            <a:endParaRPr b="1" i="0" sz="1100" u="none" cap="none" strike="noStrik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5" name="Google Shape;175;p34"/>
          <p:cNvSpPr txBox="1"/>
          <p:nvPr/>
        </p:nvSpPr>
        <p:spPr>
          <a:xfrm>
            <a:off x="8339825" y="4802385"/>
            <a:ext cx="416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FIAP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4"/>
          <p:cNvSpPr/>
          <p:nvPr/>
        </p:nvSpPr>
        <p:spPr>
          <a:xfrm flipH="1">
            <a:off x="2727700" y="2094325"/>
            <a:ext cx="38100" cy="408000"/>
          </a:xfrm>
          <a:prstGeom prst="rect">
            <a:avLst/>
          </a:prstGeom>
          <a:solidFill>
            <a:srgbClr val="00AB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7" name="Google Shape;177;p34"/>
          <p:cNvSpPr txBox="1"/>
          <p:nvPr/>
        </p:nvSpPr>
        <p:spPr>
          <a:xfrm>
            <a:off x="2765800" y="2039138"/>
            <a:ext cx="3124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00ABBD"/>
                </a:solidFill>
                <a:latin typeface="Georgia"/>
                <a:ea typeface="Georgia"/>
                <a:cs typeface="Georgia"/>
                <a:sym typeface="Georgia"/>
              </a:rPr>
              <a:t>Automação</a:t>
            </a:r>
            <a:endParaRPr b="1" i="0" sz="1200" u="none" cap="none" strike="noStrike">
              <a:solidFill>
                <a:srgbClr val="00ABB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8" name="Google Shape;178;p34"/>
          <p:cNvSpPr txBox="1"/>
          <p:nvPr/>
        </p:nvSpPr>
        <p:spPr>
          <a:xfrm>
            <a:off x="447149" y="1467038"/>
            <a:ext cx="8249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161513"/>
                </a:solidFill>
                <a:latin typeface="Georgia"/>
                <a:ea typeface="Georgia"/>
                <a:cs typeface="Georgia"/>
                <a:sym typeface="Georgia"/>
              </a:rPr>
              <a:t>Inteligência artificial</a:t>
            </a:r>
            <a:r>
              <a:rPr b="1" lang="pt-BR" sz="1100">
                <a:solidFill>
                  <a:srgbClr val="161513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pt-BR" sz="1100">
                <a:solidFill>
                  <a:srgbClr val="161513"/>
                </a:solidFill>
                <a:latin typeface="Georgia"/>
                <a:ea typeface="Georgia"/>
                <a:cs typeface="Georgia"/>
                <a:sym typeface="Georgia"/>
              </a:rPr>
              <a:t>intensifica a automação de tarefas</a:t>
            </a:r>
            <a:r>
              <a:rPr lang="pt-BR" sz="11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endParaRPr i="0" sz="1100" u="none" cap="none" strike="noStrik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9" name="Google Shape;179;p34"/>
          <p:cNvSpPr/>
          <p:nvPr/>
        </p:nvSpPr>
        <p:spPr>
          <a:xfrm>
            <a:off x="4141525" y="4105200"/>
            <a:ext cx="38100" cy="423300"/>
          </a:xfrm>
          <a:prstGeom prst="rect">
            <a:avLst/>
          </a:prstGeom>
          <a:solidFill>
            <a:srgbClr val="00AB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Google Shape;180;p34"/>
          <p:cNvSpPr/>
          <p:nvPr/>
        </p:nvSpPr>
        <p:spPr>
          <a:xfrm rot="570523">
            <a:off x="1506410" y="2691537"/>
            <a:ext cx="1340214" cy="392388"/>
          </a:xfrm>
          <a:prstGeom prst="wedgeRoundRectCallout">
            <a:avLst>
              <a:gd fmla="val -21264" name="adj1"/>
              <a:gd fmla="val 95602" name="adj2"/>
              <a:gd fmla="val 0" name="adj3"/>
            </a:avLst>
          </a:prstGeom>
          <a:noFill/>
          <a:ln cap="flat" cmpd="sng" w="9525">
            <a:solidFill>
              <a:srgbClr val="00AB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Fipa, abra o portão!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4"/>
          <p:cNvSpPr txBox="1"/>
          <p:nvPr/>
        </p:nvSpPr>
        <p:spPr>
          <a:xfrm>
            <a:off x="42296" y="42858"/>
            <a:ext cx="1524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CHALLENGE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47" y="302325"/>
            <a:ext cx="999820" cy="6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050" y="3273145"/>
            <a:ext cx="2529650" cy="158215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4"/>
          <p:cNvSpPr/>
          <p:nvPr/>
        </p:nvSpPr>
        <p:spPr>
          <a:xfrm rot="433194">
            <a:off x="7873438" y="1975772"/>
            <a:ext cx="1033595" cy="392496"/>
          </a:xfrm>
          <a:prstGeom prst="wedgeRoundRectCallout">
            <a:avLst>
              <a:gd fmla="val -21264" name="adj1"/>
              <a:gd fmla="val 95602" name="adj2"/>
              <a:gd fmla="val 0" name="adj3"/>
            </a:avLst>
          </a:prstGeom>
          <a:noFill/>
          <a:ln cap="flat" cmpd="sng" w="9525">
            <a:solidFill>
              <a:srgbClr val="00AB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Fale Fipa!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0713" y="2571758"/>
            <a:ext cx="429125" cy="4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 rotWithShape="1">
          <a:blip r:embed="rId7">
            <a:alphaModFix/>
          </a:blip>
          <a:srcRect b="8433" l="17481" r="19656" t="11623"/>
          <a:stretch/>
        </p:blipFill>
        <p:spPr>
          <a:xfrm>
            <a:off x="7402925" y="42850"/>
            <a:ext cx="1524600" cy="1377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/>
        </p:nvSpPr>
        <p:spPr>
          <a:xfrm>
            <a:off x="2025156" y="700181"/>
            <a:ext cx="50937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BR" sz="23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pt-BR" sz="2300">
                <a:solidFill>
                  <a:srgbClr val="3F3F3F"/>
                </a:solidFill>
              </a:rPr>
              <a:t>Internet of Things - IOT</a:t>
            </a:r>
            <a:endParaRPr b="1" i="0" sz="2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0775" y="731963"/>
            <a:ext cx="23944" cy="3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5"/>
          <p:cNvSpPr txBox="1"/>
          <p:nvPr/>
        </p:nvSpPr>
        <p:spPr>
          <a:xfrm>
            <a:off x="3487050" y="4458900"/>
            <a:ext cx="5238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Serviços e informações acessíveis de qualquer local e a qualquer momento.</a:t>
            </a:r>
            <a:endParaRPr i="0" sz="1100" u="none" cap="none" strike="noStrik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" name="Google Shape;194;p35"/>
          <p:cNvSpPr txBox="1"/>
          <p:nvPr/>
        </p:nvSpPr>
        <p:spPr>
          <a:xfrm>
            <a:off x="1616759" y="2014125"/>
            <a:ext cx="2964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00ABBD"/>
                </a:solidFill>
                <a:latin typeface="Georgia"/>
                <a:ea typeface="Georgia"/>
                <a:cs typeface="Georgia"/>
                <a:sym typeface="Georgia"/>
              </a:rPr>
              <a:t>Conectividade</a:t>
            </a:r>
            <a:endParaRPr b="1" i="0" sz="1200" u="none" cap="none" strike="noStrike">
              <a:solidFill>
                <a:srgbClr val="00ABB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" name="Google Shape;195;p35"/>
          <p:cNvSpPr txBox="1"/>
          <p:nvPr/>
        </p:nvSpPr>
        <p:spPr>
          <a:xfrm>
            <a:off x="1616250" y="2267925"/>
            <a:ext cx="6987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3F3F3F"/>
                </a:solidFill>
              </a:rPr>
              <a:t>Capacidade</a:t>
            </a:r>
            <a:r>
              <a:rPr lang="pt-BR" sz="1100">
                <a:solidFill>
                  <a:srgbClr val="3F3F3F"/>
                </a:solidFill>
              </a:rPr>
              <a:t> de se conectar, controlar e trocar informações com aplicações e dispositivos inteligentes variados como: </a:t>
            </a:r>
            <a:r>
              <a:rPr lang="pt-BR" sz="1100">
                <a:solidFill>
                  <a:srgbClr val="3F3F3F"/>
                </a:solidFill>
                <a:highlight>
                  <a:srgbClr val="FFFFFF"/>
                </a:highlight>
              </a:rPr>
              <a:t>eletrodomésticos, câmeras de segurança, lâmpadas,</a:t>
            </a:r>
            <a:r>
              <a:rPr lang="pt-BR" sz="1100">
                <a:solidFill>
                  <a:srgbClr val="161513"/>
                </a:solidFill>
                <a:highlight>
                  <a:srgbClr val="FFFFFF"/>
                </a:highlight>
              </a:rPr>
              <a:t> </a:t>
            </a:r>
            <a:r>
              <a:rPr lang="pt-BR" sz="1100">
                <a:solidFill>
                  <a:srgbClr val="3F3F3F"/>
                </a:solidFill>
              </a:rPr>
              <a:t>portões</a:t>
            </a:r>
            <a:r>
              <a:rPr lang="pt-BR" sz="1100">
                <a:solidFill>
                  <a:srgbClr val="161513"/>
                </a:solidFill>
                <a:highlight>
                  <a:srgbClr val="FFFFFF"/>
                </a:highlight>
              </a:rPr>
              <a:t>, </a:t>
            </a:r>
            <a:r>
              <a:rPr lang="pt-BR" sz="1100">
                <a:solidFill>
                  <a:srgbClr val="3F3F3F"/>
                </a:solidFill>
                <a:highlight>
                  <a:srgbClr val="FFFFFF"/>
                </a:highlight>
              </a:rPr>
              <a:t>gps</a:t>
            </a:r>
            <a:r>
              <a:rPr lang="pt-BR" sz="1100">
                <a:solidFill>
                  <a:srgbClr val="161513"/>
                </a:solidFill>
                <a:highlight>
                  <a:srgbClr val="FFFFFF"/>
                </a:highlight>
              </a:rPr>
              <a:t>, </a:t>
            </a:r>
            <a:r>
              <a:rPr lang="pt-BR" sz="1100">
                <a:solidFill>
                  <a:srgbClr val="3F3F3F"/>
                </a:solidFill>
                <a:highlight>
                  <a:srgbClr val="FFFFFF"/>
                </a:highlight>
              </a:rPr>
              <a:t>babás eletrônicas e etc.</a:t>
            </a:r>
            <a:endParaRPr b="1" i="0" sz="1100" u="none" cap="none" strike="noStrik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6" name="Google Shape;196;p35"/>
          <p:cNvSpPr txBox="1"/>
          <p:nvPr/>
        </p:nvSpPr>
        <p:spPr>
          <a:xfrm>
            <a:off x="2792212" y="3098025"/>
            <a:ext cx="2413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00ABBD"/>
                </a:solidFill>
                <a:latin typeface="Georgia"/>
                <a:ea typeface="Georgia"/>
                <a:cs typeface="Georgia"/>
                <a:sym typeface="Georgia"/>
              </a:rPr>
              <a:t>Segurança</a:t>
            </a:r>
            <a:endParaRPr b="1" i="0" sz="1200" u="none" cap="none" strike="noStrike">
              <a:solidFill>
                <a:srgbClr val="00ABB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" name="Google Shape;197;p35"/>
          <p:cNvSpPr/>
          <p:nvPr/>
        </p:nvSpPr>
        <p:spPr>
          <a:xfrm>
            <a:off x="1566950" y="2066725"/>
            <a:ext cx="49800" cy="577200"/>
          </a:xfrm>
          <a:prstGeom prst="rect">
            <a:avLst/>
          </a:prstGeom>
          <a:solidFill>
            <a:srgbClr val="00AB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8" name="Google Shape;198;p35"/>
          <p:cNvSpPr txBox="1"/>
          <p:nvPr/>
        </p:nvSpPr>
        <p:spPr>
          <a:xfrm>
            <a:off x="2792200" y="3327050"/>
            <a:ext cx="59115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3F3F3F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Armazenamento em nuvem oferece muitos recursos avançados de segurança, que garantem que os dados sejam armazenados e manipulados com a maior segurança possível;</a:t>
            </a:r>
            <a:endParaRPr b="1" i="0" sz="1100" u="none" cap="none" strike="noStrik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9" name="Google Shape;199;p35"/>
          <p:cNvSpPr txBox="1"/>
          <p:nvPr/>
        </p:nvSpPr>
        <p:spPr>
          <a:xfrm>
            <a:off x="8339825" y="4802385"/>
            <a:ext cx="416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FIAP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5"/>
          <p:cNvSpPr/>
          <p:nvPr/>
        </p:nvSpPr>
        <p:spPr>
          <a:xfrm>
            <a:off x="3427050" y="4266525"/>
            <a:ext cx="49800" cy="423300"/>
          </a:xfrm>
          <a:prstGeom prst="rect">
            <a:avLst/>
          </a:prstGeom>
          <a:solidFill>
            <a:srgbClr val="00AB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1" name="Google Shape;201;p35"/>
          <p:cNvSpPr txBox="1"/>
          <p:nvPr/>
        </p:nvSpPr>
        <p:spPr>
          <a:xfrm>
            <a:off x="3487062" y="4216975"/>
            <a:ext cx="2864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00ABBD"/>
                </a:solidFill>
                <a:latin typeface="Georgia"/>
                <a:ea typeface="Georgia"/>
                <a:cs typeface="Georgia"/>
                <a:sym typeface="Georgia"/>
              </a:rPr>
              <a:t>Controle</a:t>
            </a:r>
            <a:endParaRPr b="1" i="0" sz="1200" u="none" cap="none" strike="noStrike">
              <a:solidFill>
                <a:srgbClr val="00ABB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2" name="Google Shape;202;p35"/>
          <p:cNvSpPr txBox="1"/>
          <p:nvPr/>
        </p:nvSpPr>
        <p:spPr>
          <a:xfrm>
            <a:off x="447149" y="1407500"/>
            <a:ext cx="8249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161513"/>
                </a:solidFill>
                <a:highlight>
                  <a:srgbClr val="FFFFFF"/>
                </a:highlight>
              </a:rPr>
              <a:t>O mundo físico encontra o mundo digital, e eles trabalham em conjunto</a:t>
            </a:r>
            <a:r>
              <a:rPr lang="pt-BR" sz="1100">
                <a:solidFill>
                  <a:srgbClr val="3F3F3F"/>
                </a:solidFill>
                <a:highlight>
                  <a:srgbClr val="FFFFFF"/>
                </a:highlight>
              </a:rPr>
              <a:t>.</a:t>
            </a:r>
            <a:endParaRPr sz="1100">
              <a:solidFill>
                <a:srgbClr val="3F3F3F"/>
              </a:solidFill>
            </a:endParaRPr>
          </a:p>
        </p:txBody>
      </p:sp>
      <p:sp>
        <p:nvSpPr>
          <p:cNvPr id="203" name="Google Shape;203;p35"/>
          <p:cNvSpPr/>
          <p:nvPr/>
        </p:nvSpPr>
        <p:spPr>
          <a:xfrm>
            <a:off x="2742400" y="3158575"/>
            <a:ext cx="49800" cy="577200"/>
          </a:xfrm>
          <a:prstGeom prst="rect">
            <a:avLst/>
          </a:prstGeom>
          <a:solidFill>
            <a:srgbClr val="00AB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42296" y="42858"/>
            <a:ext cx="1524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CHALLENGE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47" y="302325"/>
            <a:ext cx="999820" cy="6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2301" y="3327050"/>
            <a:ext cx="3234974" cy="17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3900" y="42838"/>
            <a:ext cx="1101750" cy="101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/>
        </p:nvSpPr>
        <p:spPr>
          <a:xfrm>
            <a:off x="2025156" y="700181"/>
            <a:ext cx="50937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pt-BR" sz="2300">
                <a:solidFill>
                  <a:srgbClr val="505050"/>
                </a:solidFill>
              </a:rPr>
              <a:t> Processamento de dados</a:t>
            </a:r>
            <a:endParaRPr b="1" i="0" sz="2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575" y="722513"/>
            <a:ext cx="23944" cy="3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 txBox="1"/>
          <p:nvPr/>
        </p:nvSpPr>
        <p:spPr>
          <a:xfrm>
            <a:off x="2669224" y="3262575"/>
            <a:ext cx="60273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Relatórios inteligentes que </a:t>
            </a:r>
            <a:r>
              <a:rPr lang="pt-BR" sz="11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auxiliam o usuário e a empresa nas suas decisões</a:t>
            </a:r>
            <a:r>
              <a:rPr lang="pt-BR" sz="11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i="0" sz="1100" u="none" cap="none" strike="noStrik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5" name="Google Shape;215;p36"/>
          <p:cNvSpPr txBox="1"/>
          <p:nvPr/>
        </p:nvSpPr>
        <p:spPr>
          <a:xfrm>
            <a:off x="3589759" y="3969675"/>
            <a:ext cx="2964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00ABBD"/>
                </a:solidFill>
                <a:latin typeface="Georgia"/>
                <a:ea typeface="Georgia"/>
                <a:cs typeface="Georgia"/>
                <a:sym typeface="Georgia"/>
              </a:rPr>
              <a:t>Aprimoramento</a:t>
            </a:r>
            <a:endParaRPr b="1" i="0" sz="1200" u="none" cap="none" strike="noStrike">
              <a:solidFill>
                <a:srgbClr val="00ABB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6" name="Google Shape;216;p36"/>
          <p:cNvSpPr txBox="1"/>
          <p:nvPr/>
        </p:nvSpPr>
        <p:spPr>
          <a:xfrm>
            <a:off x="3616514" y="4223623"/>
            <a:ext cx="5080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At</a:t>
            </a:r>
            <a:r>
              <a:rPr lang="pt-BR" sz="11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ualizações </a:t>
            </a:r>
            <a:r>
              <a:rPr lang="pt-BR" sz="1050">
                <a:solidFill>
                  <a:srgbClr val="3F3F3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que atendam exatamente os anseios dos usuários</a:t>
            </a:r>
            <a:r>
              <a:rPr lang="pt-BR" sz="1050">
                <a:solidFill>
                  <a:srgbClr val="535353"/>
                </a:solidFill>
                <a:highlight>
                  <a:srgbClr val="FFFFFF"/>
                </a:highlight>
              </a:rPr>
              <a:t>.</a:t>
            </a:r>
            <a:r>
              <a:rPr lang="pt-BR" sz="11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10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7" name="Google Shape;217;p36"/>
          <p:cNvSpPr txBox="1"/>
          <p:nvPr/>
        </p:nvSpPr>
        <p:spPr>
          <a:xfrm>
            <a:off x="1560600" y="1984700"/>
            <a:ext cx="2413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00ABBD"/>
                </a:solidFill>
                <a:latin typeface="Georgia"/>
                <a:ea typeface="Georgia"/>
                <a:cs typeface="Georgia"/>
                <a:sym typeface="Georgia"/>
              </a:rPr>
              <a:t>Experiência Usuário</a:t>
            </a:r>
            <a:endParaRPr b="1" sz="1200">
              <a:solidFill>
                <a:srgbClr val="00ABB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rgbClr val="00ABB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8" name="Google Shape;218;p36"/>
          <p:cNvSpPr/>
          <p:nvPr/>
        </p:nvSpPr>
        <p:spPr>
          <a:xfrm>
            <a:off x="1510725" y="1998400"/>
            <a:ext cx="49800" cy="438600"/>
          </a:xfrm>
          <a:prstGeom prst="rect">
            <a:avLst/>
          </a:prstGeom>
          <a:solidFill>
            <a:srgbClr val="00AB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1560625" y="2208425"/>
            <a:ext cx="6779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3F3F3F"/>
                </a:solidFill>
                <a:highlight>
                  <a:srgbClr val="FFFFFF"/>
                </a:highlight>
              </a:rPr>
              <a:t>Fipa identifica e sugere jornadas personalizadas que </a:t>
            </a:r>
            <a:r>
              <a:rPr lang="pt-BR" sz="1050">
                <a:solidFill>
                  <a:srgbClr val="3F3F3F"/>
                </a:solidFill>
                <a:highlight>
                  <a:srgbClr val="FFFFFF"/>
                </a:highlight>
              </a:rPr>
              <a:t>auxiliam</a:t>
            </a:r>
            <a:r>
              <a:rPr lang="pt-BR" sz="1050">
                <a:solidFill>
                  <a:srgbClr val="3F3F3F"/>
                </a:solidFill>
                <a:highlight>
                  <a:srgbClr val="FFFFFF"/>
                </a:highlight>
              </a:rPr>
              <a:t> o usuário com base na sua rotina</a:t>
            </a:r>
            <a:r>
              <a:rPr lang="pt-BR" sz="11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b="1" i="0" sz="1100" u="none" cap="none" strike="noStrik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8339825" y="4802385"/>
            <a:ext cx="416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FIAP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6"/>
          <p:cNvSpPr/>
          <p:nvPr/>
        </p:nvSpPr>
        <p:spPr>
          <a:xfrm>
            <a:off x="2609175" y="3090475"/>
            <a:ext cx="49800" cy="376800"/>
          </a:xfrm>
          <a:prstGeom prst="rect">
            <a:avLst/>
          </a:prstGeom>
          <a:solidFill>
            <a:srgbClr val="00AB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2669237" y="3020650"/>
            <a:ext cx="2864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00ABBD"/>
                </a:solidFill>
                <a:latin typeface="Georgia"/>
                <a:ea typeface="Georgia"/>
                <a:cs typeface="Georgia"/>
                <a:sym typeface="Georgia"/>
              </a:rPr>
              <a:t>Assistência</a:t>
            </a:r>
            <a:endParaRPr b="1" i="0" sz="1200" u="none" cap="none" strike="noStrike">
              <a:solidFill>
                <a:srgbClr val="00ABB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3" name="Google Shape;223;p36"/>
          <p:cNvSpPr txBox="1"/>
          <p:nvPr/>
        </p:nvSpPr>
        <p:spPr>
          <a:xfrm>
            <a:off x="447150" y="1407500"/>
            <a:ext cx="82497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333333"/>
                </a:solidFill>
              </a:rPr>
              <a:t>Dados são</a:t>
            </a:r>
            <a:r>
              <a:rPr lang="pt-BR" sz="1100">
                <a:solidFill>
                  <a:srgbClr val="161513"/>
                </a:solidFill>
              </a:rPr>
              <a:t> o novo petróle</a:t>
            </a:r>
            <a:r>
              <a:rPr lang="pt-BR" sz="1100">
                <a:solidFill>
                  <a:srgbClr val="333333"/>
                </a:solidFill>
              </a:rPr>
              <a:t>o</a:t>
            </a:r>
            <a:r>
              <a:rPr lang="pt-BR" sz="1100">
                <a:solidFill>
                  <a:srgbClr val="3F3F3F"/>
                </a:solidFill>
              </a:rPr>
              <a:t>.</a:t>
            </a:r>
            <a:endParaRPr sz="11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4" name="Google Shape;224;p36"/>
          <p:cNvSpPr/>
          <p:nvPr/>
        </p:nvSpPr>
        <p:spPr>
          <a:xfrm>
            <a:off x="3517075" y="4028550"/>
            <a:ext cx="49800" cy="376800"/>
          </a:xfrm>
          <a:prstGeom prst="rect">
            <a:avLst/>
          </a:prstGeom>
          <a:solidFill>
            <a:srgbClr val="00AB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5" name="Google Shape;225;p36"/>
          <p:cNvSpPr txBox="1"/>
          <p:nvPr/>
        </p:nvSpPr>
        <p:spPr>
          <a:xfrm>
            <a:off x="42296" y="42858"/>
            <a:ext cx="1524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CHALLENGE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47" y="302325"/>
            <a:ext cx="999820" cy="6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6"/>
          <p:cNvPicPr preferRelativeResize="0"/>
          <p:nvPr/>
        </p:nvPicPr>
        <p:blipFill rotWithShape="1">
          <a:blip r:embed="rId5">
            <a:alphaModFix/>
          </a:blip>
          <a:srcRect b="40063" l="27624" r="27588" t="35873"/>
          <a:stretch/>
        </p:blipFill>
        <p:spPr>
          <a:xfrm>
            <a:off x="7118850" y="69200"/>
            <a:ext cx="1673175" cy="8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/>
          <p:cNvPicPr preferRelativeResize="0"/>
          <p:nvPr/>
        </p:nvPicPr>
        <p:blipFill rotWithShape="1">
          <a:blip r:embed="rId6">
            <a:alphaModFix/>
          </a:blip>
          <a:srcRect b="12660" l="0" r="0" t="16012"/>
          <a:stretch/>
        </p:blipFill>
        <p:spPr>
          <a:xfrm>
            <a:off x="0" y="3311850"/>
            <a:ext cx="3344726" cy="18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